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17" r:id="rId2"/>
  </p:sldMasterIdLst>
  <p:notesMasterIdLst>
    <p:notesMasterId r:id="rId3"/>
  </p:notesMasterIdLst>
  <p:sldIdLst>
    <p:sldId id="378" r:id="rId4"/>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箱石＿龍也" initials="箱石＿龍也" lastIdx="1" clrIdx="0">
    <p:extLst>
      <p:ext uri="{19B8F6BF-5375-455C-9EA6-DF929625EA0E}">
        <p15:presenceInfo xmlns:p15="http://schemas.microsoft.com/office/powerpoint/2012/main" userId="S-1-5-21-2171099000-2662369888-3509826311-624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C7E1F5"/>
    <a:srgbClr val="75C5AE"/>
    <a:srgbClr val="6FC3AB"/>
    <a:srgbClr val="BCC5CC"/>
    <a:srgbClr val="F3FAFD"/>
    <a:srgbClr val="D5EBF8"/>
    <a:srgbClr val="CFE7F8"/>
    <a:srgbClr val="C6DCF1"/>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rgbClr val="00000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85"/>
    <p:restoredTop sz="96159" autoAdjust="0"/>
  </p:normalViewPr>
  <p:slideViewPr>
    <p:cSldViewPr>
      <p:cViewPr varScale="1">
        <p:scale>
          <a:sx n="84" d="100"/>
          <a:sy n="84" d="100"/>
        </p:scale>
        <p:origin x="-220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presProps" Target="presProps.xml" /><Relationship Id="rId6" Type="http://schemas.openxmlformats.org/officeDocument/2006/relationships/viewProps" Target="viewProps.xml" /><Relationship Id="rId7" Type="http://schemas.openxmlformats.org/officeDocument/2006/relationships/tableStyles" Target="tableStyles.xml" /><Relationship Id="rId8" Type="http://schemas.openxmlformats.org/officeDocument/2006/relationships/commentAuthors" Target="commentAuthors.xml" /></Relationships>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91" name="ヘッダー プレースホルダ 1"/>
          <p:cNvSpPr>
            <a:spLocks noGrp="1"/>
          </p:cNvSpPr>
          <p:nvPr>
            <p:ph type="hdr" sz="quarter"/>
          </p:nvPr>
        </p:nvSpPr>
        <p:spPr>
          <a:xfrm>
            <a:off x="0" y="1"/>
            <a:ext cx="2919386" cy="493862"/>
          </a:xfrm>
          <a:prstGeom prst="rect">
            <a:avLst/>
          </a:prstGeom>
        </p:spPr>
        <p:txBody>
          <a:bodyPr vert="horz" lIns="69320" tIns="34661" rIns="69320" bIns="34661" rtlCol="0"/>
          <a:lstStyle>
            <a:lvl1pPr algn="l">
              <a:defRPr sz="900"/>
            </a:lvl1pPr>
          </a:lstStyle>
          <a:p>
            <a:endParaRPr kumimoji="1" lang="ja-JP" altLang="en-US"/>
          </a:p>
        </p:txBody>
      </p:sp>
      <p:sp>
        <p:nvSpPr>
          <p:cNvPr id="1092" name="日付プレースホルダ 2"/>
          <p:cNvSpPr>
            <a:spLocks noGrp="1"/>
          </p:cNvSpPr>
          <p:nvPr>
            <p:ph type="dt" idx="1"/>
          </p:nvPr>
        </p:nvSpPr>
        <p:spPr>
          <a:xfrm>
            <a:off x="3815189" y="1"/>
            <a:ext cx="2919386" cy="493862"/>
          </a:xfrm>
          <a:prstGeom prst="rect">
            <a:avLst/>
          </a:prstGeom>
        </p:spPr>
        <p:txBody>
          <a:bodyPr vert="horz" lIns="69320" tIns="34661" rIns="69320" bIns="34661" rtlCol="0"/>
          <a:lstStyle>
            <a:lvl1pPr algn="r">
              <a:defRPr sz="900"/>
            </a:lvl1pPr>
          </a:lstStyle>
          <a:p>
            <a:fld id="{345E4279-E8E1-42AB-A518-AC3621A1DE36}" type="datetimeFigureOut">
              <a:rPr kumimoji="1" lang="ja-JP" altLang="en-US" smtClean="0"/>
              <a:pPr/>
              <a:t>2025/12/24</a:t>
            </a:fld>
            <a:endParaRPr kumimoji="1" lang="ja-JP" altLang="en-US"/>
          </a:p>
        </p:txBody>
      </p:sp>
      <p:sp>
        <p:nvSpPr>
          <p:cNvPr id="1093" name="スライド イメージ プレースホルダ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69320" tIns="34661" rIns="69320" bIns="34661" rtlCol="0" anchor="ctr"/>
          <a:lstStyle/>
          <a:p>
            <a:endParaRPr lang="ja-JP" altLang="en-US"/>
          </a:p>
        </p:txBody>
      </p:sp>
      <p:sp>
        <p:nvSpPr>
          <p:cNvPr id="1094" name="ノート プレースホルダ 4"/>
          <p:cNvSpPr>
            <a:spLocks noGrp="1"/>
          </p:cNvSpPr>
          <p:nvPr>
            <p:ph type="body" sz="quarter" idx="3"/>
          </p:nvPr>
        </p:nvSpPr>
        <p:spPr>
          <a:xfrm>
            <a:off x="673339" y="4686228"/>
            <a:ext cx="5389086" cy="4439901"/>
          </a:xfrm>
          <a:prstGeom prst="rect">
            <a:avLst/>
          </a:prstGeom>
        </p:spPr>
        <p:txBody>
          <a:bodyPr vert="horz" lIns="69320" tIns="34661" rIns="69320" bIns="34661"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5" name="フッター プレースホルダ 5"/>
          <p:cNvSpPr>
            <a:spLocks noGrp="1"/>
          </p:cNvSpPr>
          <p:nvPr>
            <p:ph type="ftr" sz="quarter" idx="4"/>
          </p:nvPr>
        </p:nvSpPr>
        <p:spPr>
          <a:xfrm>
            <a:off x="0" y="9371239"/>
            <a:ext cx="2919386" cy="493862"/>
          </a:xfrm>
          <a:prstGeom prst="rect">
            <a:avLst/>
          </a:prstGeom>
        </p:spPr>
        <p:txBody>
          <a:bodyPr vert="horz" lIns="69320" tIns="34661" rIns="69320" bIns="34661" rtlCol="0" anchor="b"/>
          <a:lstStyle>
            <a:lvl1pPr algn="l">
              <a:defRPr sz="900"/>
            </a:lvl1pPr>
          </a:lstStyle>
          <a:p>
            <a:endParaRPr kumimoji="1" lang="ja-JP" altLang="en-US"/>
          </a:p>
        </p:txBody>
      </p:sp>
      <p:sp>
        <p:nvSpPr>
          <p:cNvPr id="1096" name="スライド番号プレースホルダ 6"/>
          <p:cNvSpPr>
            <a:spLocks noGrp="1"/>
          </p:cNvSpPr>
          <p:nvPr>
            <p:ph type="sldNum" sz="quarter" idx="5"/>
          </p:nvPr>
        </p:nvSpPr>
        <p:spPr>
          <a:xfrm>
            <a:off x="3815189" y="9371239"/>
            <a:ext cx="2919386" cy="493862"/>
          </a:xfrm>
          <a:prstGeom prst="rect">
            <a:avLst/>
          </a:prstGeom>
        </p:spPr>
        <p:txBody>
          <a:bodyPr vert="horz" lIns="69320" tIns="34661" rIns="69320" bIns="34661" rtlCol="0" anchor="b"/>
          <a:lstStyle>
            <a:lvl1pPr algn="r">
              <a:defRPr sz="900"/>
            </a:lvl1pPr>
          </a:lstStyle>
          <a:p>
            <a:fld id="{973C9013-F0BD-44EE-96AF-C387C2CE37E5}" type="slidenum">
              <a:rPr kumimoji="1" lang="ja-JP" altLang="en-US" smtClean="0"/>
              <a:pPr/>
              <a:t>‹#›</a:t>
            </a:fld>
            <a:endParaRPr kumimoji="1" lang="ja-JP" altLang="en-US"/>
          </a:p>
        </p:txBody>
      </p:sp>
    </p:spTree>
    <p:extLst>
      <p:ext uri="{BB962C8B-B14F-4D97-AF65-F5344CB8AC3E}">
        <p14:creationId xmlns:p14="http://schemas.microsoft.com/office/powerpoint/2010/main" val="7946907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19" name="スライド イメージ プレースホルダー 1"/>
          <p:cNvSpPr>
            <a:spLocks noGrp="1" noRot="1" noChangeAspect="1"/>
          </p:cNvSpPr>
          <p:nvPr>
            <p:ph type="sldImg"/>
          </p:nvPr>
        </p:nvSpPr>
        <p:spPr/>
      </p:sp>
      <p:sp>
        <p:nvSpPr>
          <p:cNvPr id="1120" name="ノート プレースホルダー 2"/>
          <p:cNvSpPr>
            <a:spLocks noGrp="1"/>
          </p:cNvSpPr>
          <p:nvPr>
            <p:ph type="body" idx="1"/>
          </p:nvPr>
        </p:nvSpPr>
        <p:spPr/>
        <p:txBody>
          <a:bodyPr/>
          <a:lstStyle/>
          <a:p>
            <a:endParaRPr kumimoji="1" lang="ja-JP" altLang="en-US"/>
          </a:p>
        </p:txBody>
      </p:sp>
      <p:sp>
        <p:nvSpPr>
          <p:cNvPr id="1121" name="スライド番号プレースホルダー 3"/>
          <p:cNvSpPr>
            <a:spLocks noGrp="1"/>
          </p:cNvSpPr>
          <p:nvPr>
            <p:ph type="sldNum" sz="quarter" idx="5"/>
          </p:nvPr>
        </p:nvSpPr>
        <p:spPr/>
        <p:txBody>
          <a:bodyPr/>
          <a:lstStyle/>
          <a:p>
            <a:pPr defTabSz="962958">
              <a:defRPr/>
            </a:pPr>
            <a:fld id="{973C9013-F0BD-44EE-96AF-C387C2CE37E5}" type="slidenum">
              <a:rPr lang="ja-JP" altLang="en-US">
                <a:solidFill>
                  <a:prstClr val="black"/>
                </a:solidFill>
              </a:rPr>
              <a:pPr defTabSz="962958">
                <a:defRPr/>
              </a:pPr>
              <a:t>0</a:t>
            </a:fld>
            <a:endParaRPr lang="ja-JP" altLang="en-US">
              <a:solidFill>
                <a:prstClr val="black"/>
              </a:solidFill>
            </a:endParaRPr>
          </a:p>
        </p:txBody>
      </p:sp>
    </p:spTree>
    <p:extLst>
      <p:ext uri="{BB962C8B-B14F-4D97-AF65-F5344CB8AC3E}">
        <p14:creationId xmlns:p14="http://schemas.microsoft.com/office/powerpoint/2010/main" val="3868548341"/>
      </p:ext>
    </p:extLst>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wmf" /><Relationship Id="rId3"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Relationships xmlns="http://schemas.openxmlformats.org/package/2006/relationships"><Relationship Id="rId1" Type="http://schemas.openxmlformats.org/officeDocument/2006/relationships/image" Target="../media/image3.jpeg" /><Relationship Id="rId2" Type="http://schemas.openxmlformats.org/officeDocument/2006/relationships/image" Target="../media/image4.png" /><Relationship Id="rId3"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0" name=""/>
        <p:cNvGrpSpPr/>
        <p:nvPr/>
      </p:nvGrpSpPr>
      <p:grpSpPr>
        <a:xfrm>
          <a:off x="0" y="0"/>
          <a:ext cx="0" cy="0"/>
          <a:chOff x="0" y="0"/>
          <a:chExt cx="0" cy="0"/>
        </a:xfrm>
      </p:grpSpPr>
      <p:pic>
        <p:nvPicPr>
          <p:cNvPr id="1026" name="Picture 7" descr="mlit_top"/>
          <p:cNvPicPr>
            <a:picLocks noChangeAspect="1" noChangeArrowheads="1"/>
          </p:cNvPicPr>
          <p:nvPr userDrawn="1"/>
        </p:nvPicPr>
        <p:blipFill>
          <a:blip r:embed="rId1"/>
          <a:srcRect t="62230"/>
          <a:stretch>
            <a:fillRect/>
          </a:stretch>
        </p:blipFill>
        <p:spPr>
          <a:xfrm>
            <a:off x="0" y="6524625"/>
            <a:ext cx="9144000" cy="333375"/>
          </a:xfrm>
          <a:prstGeom prst="rect">
            <a:avLst/>
          </a:prstGeom>
          <a:noFill/>
          <a:ln>
            <a:noFill/>
          </a:ln>
        </p:spPr>
      </p:pic>
      <p:sp>
        <p:nvSpPr>
          <p:cNvPr id="1027" name="Rectangle 9"/>
          <p:cNvSpPr>
            <a:spLocks noChangeArrowheads="1"/>
          </p:cNvSpPr>
          <p:nvPr userDrawn="1"/>
        </p:nvSpPr>
        <p:spPr>
          <a:xfrm>
            <a:off x="1692275" y="3284538"/>
            <a:ext cx="7451725" cy="73025"/>
          </a:xfrm>
          <a:prstGeom prst="rect">
            <a:avLst/>
          </a:prstGeom>
          <a:solidFill>
            <a:srgbClr val="0066CC"/>
          </a:solidFill>
          <a:ln>
            <a:noFill/>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solidFill>
                <a:prstClr val="black"/>
              </a:solidFill>
            </a:endParaRPr>
          </a:p>
        </p:txBody>
      </p:sp>
      <p:pic>
        <p:nvPicPr>
          <p:cNvPr id="1028" name="Picture 11"/>
          <p:cNvPicPr>
            <a:picLocks noChangeAspect="1" noChangeArrowheads="1"/>
          </p:cNvPicPr>
          <p:nvPr userDrawn="1"/>
        </p:nvPicPr>
        <p:blipFill>
          <a:blip r:embed="rId2"/>
          <a:stretch>
            <a:fillRect/>
          </a:stretch>
        </p:blipFill>
        <p:spPr>
          <a:xfrm>
            <a:off x="0" y="6051550"/>
            <a:ext cx="2124075" cy="473075"/>
          </a:xfrm>
          <a:prstGeom prst="rect">
            <a:avLst/>
          </a:prstGeom>
          <a:noFill/>
          <a:ln>
            <a:noFill/>
          </a:ln>
        </p:spPr>
      </p:pic>
      <p:sp>
        <p:nvSpPr>
          <p:cNvPr id="1029" name="Text Box 12"/>
          <p:cNvSpPr txBox="1">
            <a:spLocks noChangeArrowheads="1"/>
          </p:cNvSpPr>
          <p:nvPr userDrawn="1"/>
        </p:nvSpPr>
        <p:spPr>
          <a:xfrm>
            <a:off x="0" y="6524625"/>
            <a:ext cx="3636963" cy="274638"/>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i="1" dirty="0">
                <a:solidFill>
                  <a:prstClr val="white"/>
                </a:solidFill>
                <a:latin typeface="Times New Roman" pitchFamily="18" charset="0"/>
              </a:rPr>
              <a:t>Ministry of Land, Infrastructure, Transport and Tourism</a:t>
            </a:r>
          </a:p>
        </p:txBody>
      </p:sp>
      <p:sp>
        <p:nvSpPr>
          <p:cNvPr id="1030" name="Rectangle 2"/>
          <p:cNvSpPr>
            <a:spLocks noGrp="1" noChangeArrowheads="1"/>
          </p:cNvSpPr>
          <p:nvPr>
            <p:ph type="ctrTitle"/>
          </p:nvPr>
        </p:nvSpPr>
        <p:spPr>
          <a:xfrm>
            <a:off x="1619250" y="2133600"/>
            <a:ext cx="7524750" cy="1470025"/>
          </a:xfrm>
          <a:prstGeom prst="rect">
            <a:avLst/>
          </a:prstGeom>
        </p:spPr>
        <p:txBody>
          <a:bodyPr/>
          <a:lstStyle>
            <a:lvl1pPr>
              <a:defRPr sz="4000"/>
            </a:lvl1pPr>
          </a:lstStyle>
          <a:p>
            <a:r>
              <a:rPr lang="ja-JP" altLang="en-US"/>
              <a:t>マスター タイトルの書式設定</a:t>
            </a:r>
            <a:endParaRPr lang="ja-JP" altLang="en-US" dirty="0"/>
          </a:p>
        </p:txBody>
      </p:sp>
      <p:sp>
        <p:nvSpPr>
          <p:cNvPr id="1031" name="Rectangle 3"/>
          <p:cNvSpPr>
            <a:spLocks noGrp="1" noChangeArrowheads="1"/>
          </p:cNvSpPr>
          <p:nvPr>
            <p:ph type="subTitle" idx="1"/>
          </p:nvPr>
        </p:nvSpPr>
        <p:spPr>
          <a:xfrm>
            <a:off x="1371600" y="3886200"/>
            <a:ext cx="6400800" cy="1752600"/>
          </a:xfrm>
          <a:prstGeom prst="rect">
            <a:avLst/>
          </a:prstGeom>
        </p:spPr>
        <p:txBody>
          <a:bodyPr/>
          <a:lstStyle>
            <a:lvl1pPr marL="0" indent="0" algn="ctr">
              <a:buFontTx/>
              <a:buNone/>
              <a:defRPr/>
            </a:lvl1pPr>
          </a:lstStyle>
          <a:p>
            <a:r>
              <a:rPr lang="ja-JP" altLang="en-US"/>
              <a:t>マスター サブタイトルの書式設定</a:t>
            </a:r>
          </a:p>
        </p:txBody>
      </p:sp>
      <p:sp>
        <p:nvSpPr>
          <p:cNvPr id="1032"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dirty="0">
              <a:solidFill>
                <a:prstClr val="black"/>
              </a:solidFill>
            </a:endParaRPr>
          </a:p>
        </p:txBody>
      </p:sp>
      <p:sp>
        <p:nvSpPr>
          <p:cNvPr id="1033"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5C1E978-A3B9-4673-8199-379729392307}"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007184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0" name=""/>
        <p:cNvGrpSpPr/>
        <p:nvPr/>
      </p:nvGrpSpPr>
      <p:grpSpPr>
        <a:xfrm>
          <a:off x="0" y="0"/>
          <a:ext cx="0" cy="0"/>
          <a:chOff x="0" y="0"/>
          <a:chExt cx="0" cy="0"/>
        </a:xfrm>
      </p:grpSpPr>
      <p:sp>
        <p:nvSpPr>
          <p:cNvPr id="1078"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1079"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80"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1081"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CDB20612-914C-4BDE-8D4C-FEA4392E99F4}"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626161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0" name=""/>
        <p:cNvGrpSpPr/>
        <p:nvPr/>
      </p:nvGrpSpPr>
      <p:grpSpPr>
        <a:xfrm>
          <a:off x="0" y="0"/>
          <a:ext cx="0" cy="0"/>
          <a:chOff x="0" y="0"/>
          <a:chExt cx="0" cy="0"/>
        </a:xfrm>
      </p:grpSpPr>
      <p:sp>
        <p:nvSpPr>
          <p:cNvPr id="1083" name="縦書きタイトル 1"/>
          <p:cNvSpPr>
            <a:spLocks noGrp="1"/>
          </p:cNvSpPr>
          <p:nvPr>
            <p:ph type="title" orient="vert"/>
          </p:nvPr>
        </p:nvSpPr>
        <p:spPr>
          <a:xfrm>
            <a:off x="6515100" y="0"/>
            <a:ext cx="2171700" cy="6126163"/>
          </a:xfrm>
          <a:prstGeom prst="rect">
            <a:avLst/>
          </a:prstGeom>
        </p:spPr>
        <p:txBody>
          <a:bodyPr vert="eaVert"/>
          <a:lstStyle/>
          <a:p>
            <a:r>
              <a:rPr lang="ja-JP" altLang="en-US"/>
              <a:t>マスター タイトルの書式設定</a:t>
            </a:r>
          </a:p>
        </p:txBody>
      </p:sp>
      <p:sp>
        <p:nvSpPr>
          <p:cNvPr id="1084" name="縦書きテキスト プレースホルダ 2"/>
          <p:cNvSpPr>
            <a:spLocks noGrp="1"/>
          </p:cNvSpPr>
          <p:nvPr>
            <p:ph type="body" orient="vert" idx="1"/>
          </p:nvPr>
        </p:nvSpPr>
        <p:spPr>
          <a:xfrm>
            <a:off x="0" y="0"/>
            <a:ext cx="6362700" cy="61261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8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1086"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86FB01F7-FA20-4B15-9970-D297285851AC}"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272449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rectangle" preserve="1">
  <p:cSld name="Blank rectangle">
    <p:bg>
      <p:bgPr>
        <a:blipFill>
          <a:blip r:embed="rId1"/>
          <a:stretch>
            <a:fillRect/>
          </a:stretch>
        </a:blipFill>
        <a:effectLst/>
      </p:bgPr>
    </p:bg>
    <p:spTree>
      <p:nvGrpSpPr>
        <p:cNvPr id="0" name=""/>
        <p:cNvGrpSpPr/>
        <p:nvPr/>
      </p:nvGrpSpPr>
      <p:grpSpPr>
        <a:xfrm>
          <a:off x="0" y="0"/>
          <a:ext cx="0" cy="0"/>
          <a:chOff x="0" y="0"/>
          <a:chExt cx="0" cy="0"/>
        </a:xfrm>
      </p:grpSpPr>
      <p:pic>
        <p:nvPicPr>
          <p:cNvPr id="1088" name="Google Shape;51;p11" descr="paint_transparent3.png"/>
          <p:cNvPicPr preferRelativeResize="0"/>
          <p:nvPr userDrawn="1"/>
        </p:nvPicPr>
        <p:blipFill>
          <a:blip r:embed="rId2"/>
          <a:stretch>
            <a:fillRect/>
          </a:stretch>
        </p:blipFill>
        <p:spPr>
          <a:xfrm>
            <a:off x="0" y="2"/>
            <a:ext cx="9144000" cy="6858004"/>
          </a:xfrm>
          <a:prstGeom prst="rect">
            <a:avLst/>
          </a:prstGeom>
          <a:noFill/>
          <a:ln>
            <a:noFill/>
          </a:ln>
        </p:spPr>
      </p:pic>
      <p:sp>
        <p:nvSpPr>
          <p:cNvPr id="1089" name="Google Shape;52;p11"/>
          <p:cNvSpPr txBox="1">
            <a:spLocks noGrp="1"/>
          </p:cNvSpPr>
          <p:nvPr>
            <p:ph type="sldNum" idx="12"/>
          </p:nvPr>
        </p:nvSpPr>
        <p:spPr>
          <a:xfrm>
            <a:off x="4297652" y="5930631"/>
            <a:ext cx="548700" cy="5248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1477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5"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1036"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103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1038"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651FC12D-27C1-4F31-90C9-A93D49E44687}"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928408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0"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マスター タイトルの書式設定</a:t>
            </a:r>
          </a:p>
        </p:txBody>
      </p:sp>
      <p:sp>
        <p:nvSpPr>
          <p:cNvPr id="1041"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1042"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1043"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A7694BDB-530F-4364-A4B7-5A1182A1D62D}"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4003828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5"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1046"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47"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4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1049"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964DE403-68E0-47EB-9A36-3C247B164772}"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75613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1"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マスター タイトルの書式設定</a:t>
            </a:r>
          </a:p>
        </p:txBody>
      </p:sp>
      <p:sp>
        <p:nvSpPr>
          <p:cNvPr id="1052"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53"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4"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55"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1057"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DB541BEC-AD9E-4104-AF2B-4C626651FF89}"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47289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59"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1060"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1061"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06FFE511-5094-4685-A035-FB392A6605D8}"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42468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6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1064"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DE9C2EA1-6911-4BAC-954D-0A2DD024DDCF}"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15872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0" name=""/>
        <p:cNvGrpSpPr/>
        <p:nvPr/>
      </p:nvGrpSpPr>
      <p:grpSpPr>
        <a:xfrm>
          <a:off x="0" y="0"/>
          <a:ext cx="0" cy="0"/>
          <a:chOff x="0" y="0"/>
          <a:chExt cx="0" cy="0"/>
        </a:xfrm>
      </p:grpSpPr>
      <p:sp>
        <p:nvSpPr>
          <p:cNvPr id="1066"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マスター タイトルの書式設定</a:t>
            </a:r>
          </a:p>
        </p:txBody>
      </p:sp>
      <p:sp>
        <p:nvSpPr>
          <p:cNvPr id="1067"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8"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69"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1070"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460176D3-1CBA-4E5C-8891-6A87D7C30D42}"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91400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7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マスター タイトルの書式設定</a:t>
            </a:r>
          </a:p>
        </p:txBody>
      </p:sp>
      <p:sp>
        <p:nvSpPr>
          <p:cNvPr id="107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107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7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1076"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0A3F5529-272E-4A2C-90D7-160EE3AC1005}"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575815425"/>
      </p:ext>
    </p:extLst>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0" name=""/>
        <p:cNvGrpSpPr/>
        <p:nvPr/>
      </p:nvGrpSpPr>
      <p:grpSpPr>
        <a:xfrm>
          <a:off x="0" y="0"/>
          <a:ext cx="0" cy="0"/>
          <a:chOff x="0" y="0"/>
          <a:chExt cx="0" cy="0"/>
        </a:xfrm>
      </p:grpSpPr>
    </p:spTree>
    <p:extLst>
      <p:ext uri="{BB962C8B-B14F-4D97-AF65-F5344CB8AC3E}">
        <p14:creationId xmlns:p14="http://schemas.microsoft.com/office/powerpoint/2010/main" val="268460686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5.emf" /><Relationship Id="rId2" Type="http://schemas.openxmlformats.org/officeDocument/2006/relationships/image" Target="../media/image6.emf" /><Relationship Id="rId3" Type="http://schemas.openxmlformats.org/officeDocument/2006/relationships/slideLayout" Target="../slideLayouts/slideLayout2.xml" /><Relationship Id="rId4" Type="http://schemas.openxmlformats.org/officeDocument/2006/relationships/notesSlide" Target="../notesSlides/notesSlide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098" name="テキスト ボックス 23"/>
          <p:cNvSpPr txBox="1"/>
          <p:nvPr/>
        </p:nvSpPr>
        <p:spPr>
          <a:xfrm>
            <a:off x="179992" y="1683175"/>
            <a:ext cx="4320000" cy="5050184"/>
          </a:xfrm>
          <a:prstGeom prst="rect">
            <a:avLst/>
          </a:prstGeom>
          <a:noFill/>
          <a:ln w="19050">
            <a:solidFill>
              <a:schemeClr val="tx1">
                <a:lumMod val="65000"/>
                <a:lumOff val="35000"/>
              </a:schemeClr>
            </a:solidFill>
          </a:ln>
        </p:spPr>
        <p:txBody>
          <a:bodyPr wrap="square" rtlCol="0"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１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業務のマネジメント戦略</a:t>
            </a:r>
            <a:endParaRPr kumimoji="1" lang="ja-JP" altLang="en-US" sz="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099" name="タイトル 3"/>
          <p:cNvSpPr>
            <a:spLocks noGrp="1"/>
          </p:cNvSpPr>
          <p:nvPr>
            <p:ph type="title"/>
          </p:nvPr>
        </p:nvSpPr>
        <p:spPr/>
        <p:txBody>
          <a:bodyPr/>
          <a:lstStyle/>
          <a:p>
            <a:r>
              <a:rPr lang="ja-JP" altLang="en-US" sz="2400" dirty="0"/>
              <a:t>群マネの実施方針</a:t>
            </a:r>
            <a:endParaRPr lang="ja-JP" altLang="en-US" sz="1800" dirty="0"/>
          </a:p>
        </p:txBody>
      </p:sp>
      <p:sp>
        <p:nvSpPr>
          <p:cNvPr id="1100" name="テキスト ボックス 11"/>
          <p:cNvSpPr txBox="1"/>
          <p:nvPr/>
        </p:nvSpPr>
        <p:spPr>
          <a:xfrm>
            <a:off x="179992" y="940694"/>
            <a:ext cx="8784016" cy="360000"/>
          </a:xfrm>
          <a:prstGeom prst="rect">
            <a:avLst/>
          </a:prstGeom>
          <a:noFill/>
          <a:ln w="19050">
            <a:solidFill>
              <a:schemeClr val="tx1">
                <a:lumMod val="65000"/>
                <a:lumOff val="35000"/>
              </a:schemeClr>
            </a:solidFill>
          </a:ln>
        </p:spPr>
        <p:txBody>
          <a:bodyPr wrap="square" rtlCol="0" anchor="ctr">
            <a:noAutofit/>
          </a:bodyPr>
          <a:lstStyle/>
          <a:p>
            <a:pPr lvl="0" algn="ju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「近隣市町村の橋梁点検・診断を一括発注することにより、技術職員不足の解消」</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101" name="テキスト ボックス 17"/>
          <p:cNvSpPr txBox="1"/>
          <p:nvPr/>
        </p:nvSpPr>
        <p:spPr>
          <a:xfrm>
            <a:off x="0" y="571603"/>
            <a:ext cx="9144000" cy="338554"/>
          </a:xfrm>
          <a:prstGeom prst="rect">
            <a:avLst/>
          </a:prstGeom>
          <a:noFill/>
          <a:ln w="28575">
            <a:noFill/>
          </a:ln>
        </p:spPr>
        <p:txBody>
          <a:bodyPr wrap="square">
            <a:spAutoFit/>
          </a:bodyPr>
          <a:lstStyle>
            <a:defPPr>
              <a:defRPr lang="ja-JP"/>
            </a:defPPr>
            <a:lvl1pPr algn="ctr">
              <a:defRPr sz="1600" spc="600">
                <a:solidFill>
                  <a:schemeClr val="bg1"/>
                </a:solidFill>
                <a:latin typeface="+mj-ea"/>
                <a:ea typeface="+mj-ea"/>
              </a:defRPr>
            </a:lvl1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［自治体が抱える課題</a:t>
            </a:r>
            <a:r>
              <a:rPr kumimoji="1" lang="ja-JP" altLang="en-US" sz="1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と</a:t>
            </a:r>
            <a:r>
              <a:rPr kumimoji="1" lang="ja-JP" altLang="en-US"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群マネ導入で期待する効果］</a:t>
            </a:r>
            <a:endParaRPr kumimoji="1" lang="en-US" altLang="ja-JP"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endParaRPr>
          </a:p>
        </p:txBody>
      </p:sp>
      <p:sp>
        <p:nvSpPr>
          <p:cNvPr id="1102" name="テキスト ボックス 18"/>
          <p:cNvSpPr txBox="1"/>
          <p:nvPr/>
        </p:nvSpPr>
        <p:spPr>
          <a:xfrm>
            <a:off x="0" y="1314085"/>
            <a:ext cx="9144000" cy="338554"/>
          </a:xfrm>
          <a:prstGeom prst="rect">
            <a:avLst/>
          </a:prstGeom>
          <a:noFill/>
          <a:ln w="28575">
            <a:noFill/>
          </a:ln>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［実施内容］</a:t>
            </a:r>
          </a:p>
        </p:txBody>
      </p:sp>
      <p:sp>
        <p:nvSpPr>
          <p:cNvPr id="1103" name="テキスト ボックス 10"/>
          <p:cNvSpPr txBox="1"/>
          <p:nvPr/>
        </p:nvSpPr>
        <p:spPr>
          <a:xfrm>
            <a:off x="189672" y="1943781"/>
            <a:ext cx="4320000" cy="261610"/>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１</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対象範囲（インフラ分野</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業務プロセス）</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104" name="テキスト ボックス 12"/>
          <p:cNvSpPr txBox="1"/>
          <p:nvPr/>
        </p:nvSpPr>
        <p:spPr>
          <a:xfrm>
            <a:off x="234989" y="6084585"/>
            <a:ext cx="4320000" cy="584775"/>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２</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発注方式等</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p"/>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契約期間の複数年化　：　無</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p"/>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性能規定の導入　　　　：　無 </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105" name="テキスト ボックス 26"/>
          <p:cNvSpPr txBox="1"/>
          <p:nvPr/>
        </p:nvSpPr>
        <p:spPr>
          <a:xfrm>
            <a:off x="4644010" y="1685109"/>
            <a:ext cx="4320000" cy="3015292"/>
          </a:xfrm>
          <a:prstGeom prst="rect">
            <a:avLst/>
          </a:prstGeom>
          <a:noFill/>
          <a:ln w="19050">
            <a:solidFill>
              <a:schemeClr val="tx1">
                <a:lumMod val="65000"/>
                <a:lumOff val="35000"/>
              </a:schemeClr>
            </a:solidFill>
          </a:ln>
        </p:spPr>
        <p:txBody>
          <a:bodyPr wrap="square" rtlCol="0" anchor="t">
            <a:no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２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自治体の束</a:t>
            </a:r>
          </a:p>
        </p:txBody>
      </p:sp>
      <p:sp>
        <p:nvSpPr>
          <p:cNvPr id="1106" name="テキスト ボックス 15"/>
          <p:cNvSpPr txBox="1"/>
          <p:nvPr/>
        </p:nvSpPr>
        <p:spPr>
          <a:xfrm>
            <a:off x="4644365" y="4833097"/>
            <a:ext cx="4320000" cy="1900262"/>
          </a:xfrm>
          <a:prstGeom prst="rect">
            <a:avLst/>
          </a:prstGeom>
          <a:noFill/>
          <a:ln w="19050">
            <a:solidFill>
              <a:schemeClr val="tx1">
                <a:lumMod val="65000"/>
                <a:lumOff val="35000"/>
              </a:schemeClr>
            </a:solidFill>
          </a:ln>
        </p:spPr>
        <p:txBody>
          <a:bodyPr wrap="square" rtlCol="0" anchor="t">
            <a:no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３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技術者連携、データ連携</a:t>
            </a:r>
          </a:p>
        </p:txBody>
      </p:sp>
      <p:sp>
        <p:nvSpPr>
          <p:cNvPr id="1107" name="テキスト ボックス 24"/>
          <p:cNvSpPr txBox="1"/>
          <p:nvPr/>
        </p:nvSpPr>
        <p:spPr>
          <a:xfrm>
            <a:off x="4699362" y="5145103"/>
            <a:ext cx="4320000" cy="1308050"/>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１</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技術者連携の具体メニュー</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平成</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27</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年度、北海道建設技術センターが事務局となり、北海道市町村支援</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連絡協議会を設立</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900" dirty="0">
                <a:solidFill>
                  <a:prstClr val="black"/>
                </a:solidFill>
                <a:latin typeface="BIZ UDPゴシック" panose="020B0400000000000000" pitchFamily="50" charset="-128"/>
                <a:ea typeface="BIZ UDPゴシック" panose="020B0400000000000000" pitchFamily="50" charset="-128"/>
              </a:rPr>
              <a:t>　　・地区ごとにメンテナンス担当者による橋梁点検ブロック会議に参加</a:t>
            </a:r>
            <a:endParaRPr lang="en-US" altLang="ja-JP" sz="900" dirty="0">
              <a:solidFill>
                <a:prstClr val="black"/>
              </a:solidFill>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・市町村橋梁点検をまとめて発注する市町村橋梁点検地域一括発注を活用</a:t>
            </a: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altLang="ja-JP" sz="900" dirty="0">
              <a:solidFill>
                <a:prstClr val="black"/>
              </a:solidFill>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２</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データ連携の具体メニュー</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・北海道市町村橋梁管理システム活用</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aphicFrame>
        <p:nvGraphicFramePr>
          <p:cNvPr id="1108" name="表 18"/>
          <p:cNvGraphicFramePr>
            <a:graphicFrameLocks noGrp="1"/>
          </p:cNvGraphicFramePr>
          <p:nvPr>
            <p:extLst>
              <p:ext uri="{D42A27DB-BD31-4B8C-83A1-F6EECF244321}">
                <p14:modId xmlns:p14="http://schemas.microsoft.com/office/powerpoint/2010/main" val="51413294"/>
              </p:ext>
            </p:extLst>
          </p:nvPr>
        </p:nvGraphicFramePr>
        <p:xfrm>
          <a:off x="286901" y="2288441"/>
          <a:ext cx="4176000" cy="3084600"/>
        </p:xfrm>
        <a:graphic>
          <a:graphicData uri="http://schemas.openxmlformats.org/drawingml/2006/table">
            <a:tbl>
              <a:tblPr firstRow="1" bandRow="1"/>
              <a:tblGrid>
                <a:gridCol w="720000">
                  <a:extLst>
                    <a:ext uri="{9D8B030D-6E8A-4147-A177-3AD203B41FA5}"/>
                  </a:extLst>
                </a:gridCol>
                <a:gridCol w="576000">
                  <a:extLst>
                    <a:ext uri="{9D8B030D-6E8A-4147-A177-3AD203B41FA5}"/>
                  </a:extLst>
                </a:gridCol>
                <a:gridCol w="576000">
                  <a:extLst>
                    <a:ext uri="{9D8B030D-6E8A-4147-A177-3AD203B41FA5}"/>
                  </a:extLst>
                </a:gridCol>
                <a:gridCol w="576000">
                  <a:extLst>
                    <a:ext uri="{9D8B030D-6E8A-4147-A177-3AD203B41FA5}"/>
                  </a:extLst>
                </a:gridCol>
                <a:gridCol w="576000">
                  <a:extLst>
                    <a:ext uri="{9D8B030D-6E8A-4147-A177-3AD203B41FA5}"/>
                  </a:extLst>
                </a:gridCol>
                <a:gridCol w="576000">
                  <a:extLst>
                    <a:ext uri="{9D8B030D-6E8A-4147-A177-3AD203B41FA5}"/>
                  </a:extLst>
                </a:gridCol>
                <a:gridCol w="576000">
                  <a:extLst>
                    <a:ext uri="{9D8B030D-6E8A-4147-A177-3AD203B41FA5}"/>
                  </a:extLst>
                </a:gridCol>
              </a:tblGrid>
              <a:tr h="168496">
                <a:tc rowSpan="2">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r"/>
                      <a:r>
                        <a:rPr kumimoji="1" lang="ja-JP" altLang="en-US" sz="700" dirty="0">
                          <a:solidFill>
                            <a:schemeClr val="tx1"/>
                          </a:solidFill>
                          <a:latin typeface="BIZ UDPゴシック" panose="020B0400000000000000" pitchFamily="50" charset="-128"/>
                          <a:ea typeface="BIZ UDPゴシック" panose="020B0400000000000000" pitchFamily="50" charset="-128"/>
                        </a:rPr>
                        <a:t>業務プロセス</a:t>
                      </a: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p>
                      <a:pPr algn="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p>
                      <a:pPr algn="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p>
                      <a:pPr algn="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700" dirty="0">
                          <a:solidFill>
                            <a:schemeClr val="tx1"/>
                          </a:solidFill>
                          <a:latin typeface="BIZ UDPゴシック" panose="020B0400000000000000" pitchFamily="50" charset="-128"/>
                          <a:ea typeface="BIZ UDPゴシック" panose="020B0400000000000000" pitchFamily="50" charset="-128"/>
                        </a:rPr>
                        <a:t>インフラ分野</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ap="flat" cmpd="sng" algn="ctr">
                      <a:solidFill>
                        <a:sysClr val="windowText" lastClr="000000"/>
                      </a:solidFill>
                      <a:prstDash val="solid"/>
                      <a:round/>
                      <a:headEnd type="none" w="med" len="med"/>
                      <a:tailEnd type="none" w="med" len="med"/>
                    </a:lnTlToBr>
                    <a:lnBlToTr w="12700" cmpd="sng">
                      <a:noFill/>
                      <a:prstDash val="solid"/>
                    </a:lnBlToTr>
                    <a:noFill/>
                  </a:tcPr>
                </a:tc>
                <a:tc gridSpan="2">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日常維持管理業務</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hMerge="1">
                  <a:txBody>
                    <a:bodyPr/>
                    <a:lstStyle/>
                    <a:p>
                      <a:pPr algn="ctr"/>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tc grid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構造物の定期点検関連</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hMerge="1">
                  <a:txBody>
                    <a:bodyPr/>
                    <a:lstStyle/>
                    <a:p>
                      <a:endParaRPr kumimoji="1" lang="ja-JP" altLang="en-US"/>
                    </a:p>
                  </a:txBody>
                  <a:tcPr/>
                </a:tc>
                <a:tc hMerge="1">
                  <a:txBody>
                    <a:bodyPr/>
                    <a:lstStyle/>
                    <a:p>
                      <a:pPr algn="ctr"/>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tc hMerge="1">
                  <a:txBody>
                    <a:bodyPr/>
                    <a:lstStyle/>
                    <a:p>
                      <a:pPr algn="ctr"/>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extLst>
                  <a:ext uri="{0D108BD9-81ED-4DB2-BD59-A6C34878D82A}"/>
                </a:extLst>
              </a:tr>
              <a:tr h="360000">
                <a:tc vMerge="1">
                  <a:txBody>
                    <a:bodyPr/>
                    <a:lstStyle/>
                    <a:p>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窓口</a:t>
                      </a:r>
                      <a:endParaRPr kumimoji="1" lang="en-US" altLang="ja-JP" sz="10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業務</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維持</a:t>
                      </a:r>
                      <a:endParaRPr kumimoji="1" lang="en-US" altLang="ja-JP" sz="10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作業</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計画</a:t>
                      </a:r>
                      <a:endParaRPr kumimoji="1" lang="en-US" altLang="ja-JP" sz="10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策定</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点検</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a:solidFill>
                            <a:schemeClr val="bg1"/>
                          </a:solidFill>
                          <a:latin typeface="BIZ UDPゴシック" panose="020B0400000000000000" pitchFamily="50" charset="-128"/>
                          <a:ea typeface="BIZ UDPゴシック" panose="020B0400000000000000" pitchFamily="50" charset="-128"/>
                        </a:rPr>
                        <a:t>設計</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a:solidFill>
                            <a:schemeClr val="bg1"/>
                          </a:solidFill>
                          <a:latin typeface="BIZ UDPゴシック" panose="020B0400000000000000" pitchFamily="50" charset="-128"/>
                          <a:ea typeface="BIZ UDPゴシック" panose="020B0400000000000000" pitchFamily="50" charset="-128"/>
                        </a:rPr>
                        <a:t>工事</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extLst>
                  <a:ext uri="{0D108BD9-81ED-4DB2-BD59-A6C34878D82A}"/>
                </a:extLst>
              </a:tr>
              <a:tr h="270000">
                <a:tc row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BIZ UDPゴシック" panose="020B0400000000000000" pitchFamily="50" charset="-128"/>
                          <a:ea typeface="BIZ UDPゴシック" panose="020B0400000000000000" pitchFamily="50" charset="-128"/>
                        </a:rPr>
                        <a:t>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巡回</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清掃</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除草</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剪定</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rgbClr val="FF0000"/>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2348043"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270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324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270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除草</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公園</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除草・剪定</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下水道</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その他</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bl>
          </a:graphicData>
        </a:graphic>
      </p:graphicFrame>
      <p:sp>
        <p:nvSpPr>
          <p:cNvPr id="1109" name="テキスト ボックス 4"/>
          <p:cNvSpPr txBox="1"/>
          <p:nvPr/>
        </p:nvSpPr>
        <p:spPr>
          <a:xfrm>
            <a:off x="4767467" y="6885683"/>
            <a:ext cx="4176464" cy="954107"/>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建設技術センターによる市町村支援</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・平成２７年度から市町村支援連絡協議会で</a:t>
            </a:r>
            <a:r>
              <a:rPr lang="ja-JP" altLang="en-US" sz="1200" dirty="0">
                <a:solidFill>
                  <a:srgbClr val="222222"/>
                </a:solidFill>
                <a:latin typeface="BIZ UDPゴシック" panose="020B0400000000000000" pitchFamily="50" charset="-128"/>
                <a:ea typeface="BIZ UDPゴシック" panose="020B0400000000000000" pitchFamily="50" charset="-128"/>
              </a:rPr>
              <a:t>市町村橋梁</a:t>
            </a:r>
            <a:endParaRPr lang="en-US" altLang="ja-JP" sz="1200" dirty="0">
              <a:solidFill>
                <a:srgbClr val="222222"/>
              </a:solidFill>
              <a:latin typeface="BIZ UDPゴシック" panose="020B0400000000000000" pitchFamily="50" charset="-128"/>
              <a:ea typeface="BIZ UDPゴシック" panose="020B0400000000000000" pitchFamily="50" charset="-128"/>
            </a:endParaRPr>
          </a:p>
          <a:p>
            <a:r>
              <a:rPr lang="ja-JP" altLang="en-US" sz="1200" dirty="0">
                <a:solidFill>
                  <a:srgbClr val="222222"/>
                </a:solidFill>
                <a:latin typeface="BIZ UDPゴシック" panose="020B0400000000000000" pitchFamily="50" charset="-128"/>
                <a:ea typeface="BIZ UDPゴシック" panose="020B0400000000000000" pitchFamily="50" charset="-128"/>
              </a:rPr>
              <a:t>　　点検をまとめて発注する市町村橋梁点検地域一括発注</a:t>
            </a:r>
            <a:endParaRPr lang="en-US" altLang="ja-JP" sz="1200" dirty="0">
              <a:solidFill>
                <a:srgbClr val="222222"/>
              </a:solidFill>
              <a:latin typeface="BIZ UDPゴシック" panose="020B0400000000000000" pitchFamily="50" charset="-128"/>
              <a:ea typeface="BIZ UDPゴシック" panose="020B0400000000000000" pitchFamily="50" charset="-128"/>
            </a:endParaRPr>
          </a:p>
          <a:p>
            <a:r>
              <a:rPr lang="ja-JP" altLang="en-US" sz="1200" dirty="0">
                <a:solidFill>
                  <a:srgbClr val="222222"/>
                </a:solidFill>
                <a:latin typeface="BIZ UDPゴシック" panose="020B0400000000000000" pitchFamily="50" charset="-128"/>
                <a:ea typeface="BIZ UDPゴシック" panose="020B0400000000000000" pitchFamily="50" charset="-128"/>
              </a:rPr>
              <a:t>　　を実施</a:t>
            </a:r>
            <a:endParaRPr lang="en-US" altLang="ja-JP" sz="1200" dirty="0">
              <a:solidFill>
                <a:srgbClr val="222222"/>
              </a:solidFill>
              <a:latin typeface="BIZ UDPゴシック" panose="020B0400000000000000" pitchFamily="50" charset="-128"/>
              <a:ea typeface="BIZ UDPゴシック" panose="020B0400000000000000" pitchFamily="50" charset="-128"/>
            </a:endParaRPr>
          </a:p>
        </p:txBody>
      </p:sp>
      <p:sp>
        <p:nvSpPr>
          <p:cNvPr id="1110" name="正方形/長方形 1"/>
          <p:cNvSpPr/>
          <p:nvPr/>
        </p:nvSpPr>
        <p:spPr>
          <a:xfrm>
            <a:off x="2699792" y="2888841"/>
            <a:ext cx="637200" cy="285299"/>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1" name="テキスト ボックス 28"/>
          <p:cNvSpPr txBox="1"/>
          <p:nvPr/>
        </p:nvSpPr>
        <p:spPr>
          <a:xfrm>
            <a:off x="4672188" y="4269514"/>
            <a:ext cx="4320000" cy="430887"/>
          </a:xfrm>
          <a:prstGeom prst="rect">
            <a:avLst/>
          </a:prstGeom>
          <a:noFill/>
        </p:spPr>
        <p:txBody>
          <a:bodyPr wrap="square">
            <a:spAutoFit/>
          </a:bodyPr>
          <a:lstStyle/>
          <a:p>
            <a:pPr marL="171450" indent="-171450" algn="just">
              <a:buFont typeface="Wingdings" panose="05000000000000000000" pitchFamily="2" charset="2"/>
              <a:buChar char="p"/>
              <a:defRPr/>
            </a:pPr>
            <a:r>
              <a:rPr lang="ja-JP" altLang="en-US" sz="1100" dirty="0">
                <a:latin typeface="ＭＳ Ｐゴシック"/>
                <a:ea typeface="ＭＳ Ｐゴシック"/>
              </a:rPr>
              <a:t>地方自治法上の共同処理制度の適用：無</a:t>
            </a:r>
          </a:p>
          <a:p>
            <a:pPr marL="171450" indent="-171450" algn="just">
              <a:buFont typeface="Wingdings" panose="05000000000000000000" pitchFamily="2" charset="2"/>
              <a:buChar char="p"/>
              <a:defRPr/>
            </a:pPr>
            <a:r>
              <a:rPr lang="ja-JP" altLang="en-US" sz="1100" dirty="0">
                <a:latin typeface="ＭＳ Ｐゴシック"/>
                <a:ea typeface="ＭＳ Ｐゴシック"/>
              </a:rPr>
              <a:t>連携協力道路制度の活用：無</a:t>
            </a:r>
          </a:p>
        </p:txBody>
      </p:sp>
      <p:sp>
        <p:nvSpPr>
          <p:cNvPr id="1112" name="タイトル 3"/>
          <p:cNvSpPr txBox="1"/>
          <p:nvPr/>
        </p:nvSpPr>
        <p:spPr>
          <a:xfrm>
            <a:off x="2449862" y="-49778"/>
            <a:ext cx="5239439" cy="6804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lgn="ctr"/>
            <a:r>
              <a:rPr lang="ja-JP" altLang="en-US" sz="2000" kern="0" dirty="0"/>
              <a:t>（剣淵町）</a:t>
            </a:r>
          </a:p>
        </p:txBody>
      </p:sp>
      <p:pic>
        <p:nvPicPr>
          <p:cNvPr id="1113" name="図 31"/>
          <p:cNvPicPr>
            <a:picLocks noChangeAspect="1"/>
          </p:cNvPicPr>
          <p:nvPr/>
        </p:nvPicPr>
        <p:blipFill>
          <a:blip r:embed="rId1"/>
          <a:stretch>
            <a:fillRect/>
          </a:stretch>
        </p:blipFill>
        <p:spPr>
          <a:xfrm>
            <a:off x="4685042" y="2015003"/>
            <a:ext cx="3034702" cy="1062252"/>
          </a:xfrm>
          <a:prstGeom prst="rect">
            <a:avLst/>
          </a:prstGeom>
        </p:spPr>
      </p:pic>
      <p:pic>
        <p:nvPicPr>
          <p:cNvPr id="1114" name="図 32"/>
          <p:cNvPicPr>
            <a:picLocks noChangeAspect="1"/>
          </p:cNvPicPr>
          <p:nvPr/>
        </p:nvPicPr>
        <p:blipFill>
          <a:blip r:embed="rId2"/>
          <a:stretch>
            <a:fillRect/>
          </a:stretch>
        </p:blipFill>
        <p:spPr>
          <a:xfrm>
            <a:off x="6352063" y="3229579"/>
            <a:ext cx="2484961" cy="827135"/>
          </a:xfrm>
          <a:prstGeom prst="rect">
            <a:avLst/>
          </a:prstGeom>
        </p:spPr>
      </p:pic>
      <p:sp>
        <p:nvSpPr>
          <p:cNvPr id="1115" name="正方形/長方形 33"/>
          <p:cNvSpPr/>
          <p:nvPr/>
        </p:nvSpPr>
        <p:spPr>
          <a:xfrm>
            <a:off x="5900848" y="4067727"/>
            <a:ext cx="3204795" cy="23790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2075" indent="-92075"/>
            <a:r>
              <a:rPr lang="en-US" altLang="ja-JP" sz="900" dirty="0">
                <a:solidFill>
                  <a:schemeClr val="tx1"/>
                </a:solidFill>
              </a:rPr>
              <a:t>※</a:t>
            </a:r>
            <a:r>
              <a:rPr kumimoji="1" lang="ja-JP" altLang="en-US" sz="900" dirty="0">
                <a:solidFill>
                  <a:schemeClr val="tx1"/>
                </a:solidFill>
              </a:rPr>
              <a:t>定期点検予定により各年度のに市町村には出入りがある。</a:t>
            </a:r>
          </a:p>
        </p:txBody>
      </p:sp>
      <p:sp>
        <p:nvSpPr>
          <p:cNvPr id="1116" name="正方形/長方形 34"/>
          <p:cNvSpPr/>
          <p:nvPr/>
        </p:nvSpPr>
        <p:spPr>
          <a:xfrm>
            <a:off x="4817269" y="3273085"/>
            <a:ext cx="1248389" cy="53157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2075" indent="-92075"/>
            <a:r>
              <a:rPr kumimoji="1" lang="ja-JP" altLang="en-US" sz="900" dirty="0">
                <a:solidFill>
                  <a:schemeClr val="tx1"/>
                </a:solidFill>
              </a:rPr>
              <a:t>協議会にて調整後、</a:t>
            </a:r>
            <a:endParaRPr kumimoji="1" lang="en-US" altLang="ja-JP" sz="900" dirty="0">
              <a:solidFill>
                <a:schemeClr val="tx1"/>
              </a:solidFill>
            </a:endParaRPr>
          </a:p>
          <a:p>
            <a:pPr marL="92075" indent="-92075"/>
            <a:r>
              <a:rPr kumimoji="1" lang="ja-JP" altLang="en-US" sz="900" dirty="0">
                <a:solidFill>
                  <a:schemeClr val="tx1"/>
                </a:solidFill>
              </a:rPr>
              <a:t>市町村とセンターは</a:t>
            </a:r>
            <a:endParaRPr kumimoji="1" lang="en-US" altLang="ja-JP" sz="900" dirty="0">
              <a:solidFill>
                <a:schemeClr val="tx1"/>
              </a:solidFill>
            </a:endParaRPr>
          </a:p>
          <a:p>
            <a:pPr marL="92075" indent="-92075"/>
            <a:r>
              <a:rPr kumimoji="1" lang="ja-JP" altLang="en-US" sz="900" dirty="0">
                <a:solidFill>
                  <a:schemeClr val="tx1"/>
                </a:solidFill>
              </a:rPr>
              <a:t>都度単年で協定締結。</a:t>
            </a:r>
          </a:p>
        </p:txBody>
      </p:sp>
      <p:sp>
        <p:nvSpPr>
          <p:cNvPr id="1117" name="矢印: 折線 46"/>
          <p:cNvSpPr/>
          <p:nvPr/>
        </p:nvSpPr>
        <p:spPr>
          <a:xfrm flipV="1">
            <a:off x="5429603" y="3132966"/>
            <a:ext cx="813816" cy="705172"/>
          </a:xfrm>
          <a:prstGeom prst="bentArrow">
            <a:avLst>
              <a:gd name="adj1" fmla="val 25000"/>
              <a:gd name="adj2" fmla="val 30761"/>
              <a:gd name="adj3" fmla="val 23952"/>
              <a:gd name="adj4" fmla="val 48988"/>
            </a:avLst>
          </a:prstGeom>
          <a:solidFill>
            <a:srgbClr val="0070C0">
              <a:alpha val="20000"/>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690573152"/>
      </p:ext>
    </p:extLst>
  </p:cSld>
  <p:clrMapOvr>
    <a:masterClrMapping/>
  </p:clrMapOvr>
</p:sld>
</file>

<file path=ppt/theme/theme1.xml><?xml version="1.0" encoding="utf-8"?>
<a:theme xmlns:a="http://schemas.openxmlformats.org/drawingml/2006/main" name="1_標準デザイ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otalTime>15206</TotalTime>
  <Words>375</Words>
  <Application>JUST Focus</Application>
  <Paragraphs>111</Paragraph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BIZ UDPゴシック</vt:lpstr>
      <vt:lpstr>HGP創英角ｺﾞｼｯｸUB</vt:lpstr>
      <vt:lpstr>ＭＳ Ｐゴシック</vt:lpstr>
      <vt:lpstr>Arial</vt:lpstr>
      <vt:lpstr>Calibri</vt:lpstr>
      <vt:lpstr>Times New Roman</vt:lpstr>
      <vt:lpstr>Wingdings</vt:lpstr>
      <vt:lpstr>1_標準デザイン</vt:lpstr>
      <vt:lpstr>群マネの実施方針</vt:lpstr>
    </vt:vector>
  </TitlesOfParts>
  <Company>国土交通省</Company>
  <LinksUpToDate>false</LinksUpToDate>
  <SharedDoc>false</SharedDoc>
  <HyperlinksChanged>false</HyperlinksChanged>
  <AppVersion>5.0.1</AppVersion>
  <PresentationFormat>ユーザー設定</PresentationFormat>
  <Slides>1</Slides>
  <Notes>1</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スライド 1</dc:title>
  <dc:creator>香田;裕一</dc:creator>
  <cp:lastModifiedBy>KBH05008</cp:lastModifiedBy>
  <cp:lastPrinted>2025-12-24T08:02:55Z</cp:lastPrinted>
  <dcterms:created xsi:type="dcterms:W3CDTF">2007-11-06T12:19:33Z</dcterms:created>
  <dcterms:modified xsi:type="dcterms:W3CDTF">2026-01-05T05:14:35Z</dcterms:modified>
  <cp:revision>498</cp:revision>
</cp:coreProperties>
</file>

<file path=docProps/custom.xml><?xml version="1.0" encoding="utf-8"?>
<Properties xmlns:vt="http://schemas.openxmlformats.org/officeDocument/2006/docPropsVTypes" xmlns="http://schemas.openxmlformats.org/officeDocument/2006/custom-properties"/>
</file>